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1" r:id="rId5"/>
    <p:sldId id="263" r:id="rId6"/>
    <p:sldId id="266" r:id="rId7"/>
    <p:sldId id="269" r:id="rId8"/>
    <p:sldId id="267" r:id="rId9"/>
    <p:sldId id="271" r:id="rId10"/>
    <p:sldId id="268" r:id="rId11"/>
    <p:sldId id="265" r:id="rId12"/>
  </p:sldIdLst>
  <p:sldSz cx="12192000" cy="6858000"/>
  <p:notesSz cx="7099300" cy="102346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6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96" autoAdjust="0"/>
    <p:restoredTop sz="94660"/>
  </p:normalViewPr>
  <p:slideViewPr>
    <p:cSldViewPr snapToGrid="0">
      <p:cViewPr>
        <p:scale>
          <a:sx n="62" d="100"/>
          <a:sy n="62" d="100"/>
        </p:scale>
        <p:origin x="-984" y="-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E8413FAE-3C22-4392-853C-FBFA8B1DDEF1}" type="datetimeFigureOut">
              <a:rPr lang="it-IT" smtClean="0"/>
              <a:pPr/>
              <a:t>28/04/2017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D3A9F-62E6-40DC-A155-38EB5D7D71B2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7243809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13FAE-3C22-4392-853C-FBFA8B1DDEF1}" type="datetimeFigureOut">
              <a:rPr lang="it-IT" smtClean="0"/>
              <a:pPr/>
              <a:t>28/04/2017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D3A9F-62E6-40DC-A155-38EB5D7D71B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92601612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13FAE-3C22-4392-853C-FBFA8B1DDEF1}" type="datetimeFigureOut">
              <a:rPr lang="it-IT" smtClean="0"/>
              <a:pPr/>
              <a:t>28/04/2017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D3A9F-62E6-40DC-A155-38EB5D7D71B2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7429473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13FAE-3C22-4392-853C-FBFA8B1DDEF1}" type="datetimeFigureOut">
              <a:rPr lang="it-IT" smtClean="0"/>
              <a:pPr/>
              <a:t>28/04/2017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D3A9F-62E6-40DC-A155-38EB5D7D71B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0683424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13FAE-3C22-4392-853C-FBFA8B1DDEF1}" type="datetimeFigureOut">
              <a:rPr lang="it-IT" smtClean="0"/>
              <a:pPr/>
              <a:t>28/04/2017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D3A9F-62E6-40DC-A155-38EB5D7D71B2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0341255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13FAE-3C22-4392-853C-FBFA8B1DDEF1}" type="datetimeFigureOut">
              <a:rPr lang="it-IT" smtClean="0"/>
              <a:pPr/>
              <a:t>28/04/2017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D3A9F-62E6-40DC-A155-38EB5D7D71B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16058887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13FAE-3C22-4392-853C-FBFA8B1DDEF1}" type="datetimeFigureOut">
              <a:rPr lang="it-IT" smtClean="0"/>
              <a:pPr/>
              <a:t>28/04/2017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D3A9F-62E6-40DC-A155-38EB5D7D71B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15923741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13FAE-3C22-4392-853C-FBFA8B1DDEF1}" type="datetimeFigureOut">
              <a:rPr lang="it-IT" smtClean="0"/>
              <a:pPr/>
              <a:t>28/04/2017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D3A9F-62E6-40DC-A155-38EB5D7D71B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46711297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13FAE-3C22-4392-853C-FBFA8B1DDEF1}" type="datetimeFigureOut">
              <a:rPr lang="it-IT" smtClean="0"/>
              <a:pPr/>
              <a:t>28/04/2017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D3A9F-62E6-40DC-A155-38EB5D7D71B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160183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13FAE-3C22-4392-853C-FBFA8B1DDEF1}" type="datetimeFigureOut">
              <a:rPr lang="it-IT" smtClean="0"/>
              <a:pPr/>
              <a:t>28/04/2017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D3A9F-62E6-40DC-A155-38EB5D7D71B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4654472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13FAE-3C22-4392-853C-FBFA8B1DDEF1}" type="datetimeFigureOut">
              <a:rPr lang="it-IT" smtClean="0"/>
              <a:pPr/>
              <a:t>28/04/2017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D3A9F-62E6-40DC-A155-38EB5D7D71B2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6313972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E8413FAE-3C22-4392-853C-FBFA8B1DDEF1}" type="datetimeFigureOut">
              <a:rPr lang="it-IT" smtClean="0"/>
              <a:pPr/>
              <a:t>28/04/2017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56D3A9F-62E6-40DC-A155-38EB5D7D71B2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8711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velaperlavita.com/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info@circoloverbanovela.com" TargetMode="External"/><Relationship Id="rId5" Type="http://schemas.openxmlformats.org/officeDocument/2006/relationships/hyperlink" Target="mailto:direzione@lavelaperlavita.com" TargetMode="External"/><Relationship Id="rId4" Type="http://schemas.openxmlformats.org/officeDocument/2006/relationships/hyperlink" Target="http://www.circoloverbanovela.com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LOGO AISA-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33400"/>
            <a:ext cx="3764280" cy="4546468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0066CC"/>
                </a:solidFill>
              </a:rPr>
              <a:t>La vela per la vita</a:t>
            </a:r>
            <a:endParaRPr lang="it-IT" b="1" dirty="0">
              <a:solidFill>
                <a:srgbClr val="0066CC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610600" y="4465320"/>
            <a:ext cx="3581400" cy="2392679"/>
          </a:xfrm>
        </p:spPr>
        <p:txBody>
          <a:bodyPr>
            <a:normAutofit/>
          </a:bodyPr>
          <a:lstStyle/>
          <a:p>
            <a:r>
              <a:rPr lang="it-IT" sz="2000" b="1" dirty="0" err="1" smtClean="0">
                <a:solidFill>
                  <a:srgbClr val="FF0000"/>
                </a:solidFill>
              </a:rPr>
              <a:t>XXXIII</a:t>
            </a:r>
            <a:r>
              <a:rPr lang="it-IT" sz="2000" b="1" dirty="0" smtClean="0">
                <a:solidFill>
                  <a:srgbClr val="FF0000"/>
                </a:solidFill>
              </a:rPr>
              <a:t>  edizione</a:t>
            </a:r>
          </a:p>
          <a:p>
            <a:endParaRPr lang="it-IT" sz="2000" b="1" dirty="0" smtClean="0">
              <a:solidFill>
                <a:srgbClr val="FF0000"/>
              </a:solidFill>
            </a:endParaRPr>
          </a:p>
          <a:p>
            <a:r>
              <a:rPr lang="it-IT" sz="2000" b="1" dirty="0" err="1" smtClean="0">
                <a:solidFill>
                  <a:srgbClr val="FF0000"/>
                </a:solidFill>
              </a:rPr>
              <a:t>Belgirate</a:t>
            </a:r>
            <a:r>
              <a:rPr lang="it-IT" sz="2000" b="1" dirty="0" smtClean="0">
                <a:solidFill>
                  <a:srgbClr val="FF0000"/>
                </a:solidFill>
              </a:rPr>
              <a:t>   10-11 giugno 2017</a:t>
            </a:r>
          </a:p>
          <a:p>
            <a:r>
              <a:rPr lang="it-IT" sz="2000" b="1" dirty="0" smtClean="0">
                <a:solidFill>
                  <a:srgbClr val="FF0000"/>
                </a:solidFill>
              </a:rPr>
              <a:t>A favore di  AISA</a:t>
            </a:r>
          </a:p>
          <a:p>
            <a:r>
              <a:rPr lang="it-IT" sz="2000" b="1" dirty="0" smtClean="0">
                <a:solidFill>
                  <a:srgbClr val="FF0000"/>
                </a:solidFill>
              </a:rPr>
              <a:t>Associazione Italiana lotta alle Sindromi Atassiche</a:t>
            </a:r>
            <a:endParaRPr lang="it-IT" sz="2000" b="1" dirty="0">
              <a:solidFill>
                <a:srgbClr val="FF0000"/>
              </a:solidFill>
            </a:endParaRPr>
          </a:p>
        </p:txBody>
      </p:sp>
      <p:pic>
        <p:nvPicPr>
          <p:cNvPr id="8" name="Immagine 7" descr="cvv alta definizio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17480" y="335280"/>
            <a:ext cx="1219200" cy="914400"/>
          </a:xfrm>
          <a:prstGeom prst="rect">
            <a:avLst/>
          </a:prstGeom>
        </p:spPr>
      </p:pic>
      <p:pic>
        <p:nvPicPr>
          <p:cNvPr id="9" name="Immagine 8" descr="logo_uis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307447" y="1944466"/>
            <a:ext cx="1117460" cy="768254"/>
          </a:xfrm>
          <a:prstGeom prst="rect">
            <a:avLst/>
          </a:prstGeom>
        </p:spPr>
      </p:pic>
      <p:pic>
        <p:nvPicPr>
          <p:cNvPr id="1026" name="Picture 2" descr="C:\Users\aldo\Desktop\ALDO PERSONALE\CIRCOLO\CVV 2016\IMMAGINI\logo_vxv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19233" y="1066801"/>
            <a:ext cx="4248322" cy="28501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3022025"/>
      </p:ext>
    </p:extLst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logo ONLUS L V P L 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67669" y="-1"/>
            <a:ext cx="7424330" cy="5303521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0000"/>
                </a:solidFill>
              </a:rPr>
              <a:t>Patrocini 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it-IT" dirty="0" smtClean="0">
              <a:solidFill>
                <a:srgbClr val="0066CC"/>
              </a:solidFill>
              <a:latin typeface="Arial Black" pitchFamily="34" charset="0"/>
            </a:endParaRPr>
          </a:p>
          <a:p>
            <a:endParaRPr lang="it-IT" dirty="0" smtClean="0">
              <a:solidFill>
                <a:srgbClr val="0066CC"/>
              </a:solidFill>
              <a:latin typeface="Arial Black" pitchFamily="34" charset="0"/>
            </a:endParaRPr>
          </a:p>
          <a:p>
            <a:endParaRPr lang="it-IT" dirty="0" smtClean="0">
              <a:solidFill>
                <a:srgbClr val="0066CC"/>
              </a:solidFill>
              <a:latin typeface="Arial Black" pitchFamily="34" charset="0"/>
            </a:endParaRPr>
          </a:p>
          <a:p>
            <a:endParaRPr lang="it-IT" dirty="0" smtClean="0">
              <a:solidFill>
                <a:srgbClr val="0066CC"/>
              </a:solidFill>
              <a:latin typeface="Arial Black" pitchFamily="34" charset="0"/>
            </a:endParaRPr>
          </a:p>
          <a:p>
            <a:r>
              <a:rPr lang="it-IT" dirty="0" smtClean="0">
                <a:solidFill>
                  <a:srgbClr val="0066CC"/>
                </a:solidFill>
                <a:latin typeface="Arial Black" pitchFamily="34" charset="0"/>
              </a:rPr>
              <a:t>Nella scorsa edizione abbiamo avuto il Patrocinio di :</a:t>
            </a:r>
          </a:p>
          <a:p>
            <a:r>
              <a:rPr lang="it-IT" sz="3000" dirty="0" smtClean="0">
                <a:solidFill>
                  <a:srgbClr val="0066CC"/>
                </a:solidFill>
                <a:latin typeface="Arial Black" pitchFamily="34" charset="0"/>
              </a:rPr>
              <a:t>COMUNE </a:t>
            </a:r>
            <a:r>
              <a:rPr lang="it-IT" sz="3000" dirty="0" err="1" smtClean="0">
                <a:solidFill>
                  <a:srgbClr val="0066CC"/>
                </a:solidFill>
                <a:latin typeface="Arial Black" pitchFamily="34" charset="0"/>
              </a:rPr>
              <a:t>DI</a:t>
            </a:r>
            <a:r>
              <a:rPr lang="it-IT" sz="3000" dirty="0" smtClean="0">
                <a:solidFill>
                  <a:srgbClr val="0066CC"/>
                </a:solidFill>
                <a:latin typeface="Arial Black" pitchFamily="34" charset="0"/>
              </a:rPr>
              <a:t> BELGIRATE – UNIONE COMUNI DEL VERGANTE</a:t>
            </a:r>
          </a:p>
          <a:p>
            <a:r>
              <a:rPr lang="it-IT" sz="3000" dirty="0" smtClean="0">
                <a:solidFill>
                  <a:srgbClr val="0066CC"/>
                </a:solidFill>
                <a:latin typeface="Arial Black" pitchFamily="34" charset="0"/>
              </a:rPr>
              <a:t>UNIONE VELA SOLIDALE</a:t>
            </a:r>
          </a:p>
          <a:p>
            <a:r>
              <a:rPr lang="it-IT" sz="3000" dirty="0" smtClean="0">
                <a:solidFill>
                  <a:srgbClr val="0066CC"/>
                </a:solidFill>
                <a:latin typeface="Arial Black" pitchFamily="34" charset="0"/>
              </a:rPr>
              <a:t>LA NAVE </a:t>
            </a:r>
            <a:r>
              <a:rPr lang="it-IT" sz="3000" dirty="0" err="1" smtClean="0">
                <a:solidFill>
                  <a:srgbClr val="0066CC"/>
                </a:solidFill>
                <a:latin typeface="Arial Black" pitchFamily="34" charset="0"/>
              </a:rPr>
              <a:t>DI</a:t>
            </a:r>
            <a:r>
              <a:rPr lang="it-IT" sz="3000" dirty="0" smtClean="0">
                <a:solidFill>
                  <a:srgbClr val="0066CC"/>
                </a:solidFill>
                <a:latin typeface="Arial Black" pitchFamily="34" charset="0"/>
              </a:rPr>
              <a:t> CARTA</a:t>
            </a:r>
          </a:p>
          <a:p>
            <a:r>
              <a:rPr lang="it-IT" sz="3000" dirty="0" smtClean="0">
                <a:solidFill>
                  <a:srgbClr val="0066CC"/>
                </a:solidFill>
                <a:latin typeface="Arial Black" pitchFamily="34" charset="0"/>
              </a:rPr>
              <a:t>UISP COMITATO VELA NAZIONALE</a:t>
            </a:r>
          </a:p>
          <a:p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xmlns="" val="850633765"/>
      </p:ext>
    </p:extLst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95" t="36996" r="26273" b="21778"/>
          <a:stretch/>
        </p:blipFill>
        <p:spPr>
          <a:xfrm>
            <a:off x="0" y="1"/>
            <a:ext cx="12192000" cy="477012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20700" y="4960137"/>
            <a:ext cx="7772400" cy="1471143"/>
          </a:xfrm>
        </p:spPr>
        <p:txBody>
          <a:bodyPr>
            <a:normAutofit fontScale="90000"/>
          </a:bodyPr>
          <a:lstStyle/>
          <a:p>
            <a:pPr algn="l"/>
            <a:r>
              <a:rPr lang="it-IT" sz="2500" b="1" dirty="0" smtClean="0">
                <a:solidFill>
                  <a:srgbClr val="FF0000"/>
                </a:solidFill>
                <a:hlinkClick r:id="rId3"/>
              </a:rPr>
              <a:t>www.lavelaperlavita.com</a:t>
            </a:r>
            <a:r>
              <a:rPr lang="it-IT" sz="2500" b="1" dirty="0" smtClean="0">
                <a:solidFill>
                  <a:srgbClr val="FF0000"/>
                </a:solidFill>
              </a:rPr>
              <a:t> </a:t>
            </a:r>
            <a:br>
              <a:rPr lang="it-IT" sz="2500" b="1" dirty="0" smtClean="0">
                <a:solidFill>
                  <a:srgbClr val="FF0000"/>
                </a:solidFill>
              </a:rPr>
            </a:br>
            <a:r>
              <a:rPr lang="it-IT" sz="2500" b="1" dirty="0" smtClean="0">
                <a:solidFill>
                  <a:srgbClr val="FF0000"/>
                </a:solidFill>
                <a:hlinkClick r:id="rId4"/>
              </a:rPr>
              <a:t>www.circoloverbanovela.com</a:t>
            </a:r>
            <a:r>
              <a:rPr lang="it-IT" sz="2500" b="1" dirty="0" smtClean="0">
                <a:solidFill>
                  <a:srgbClr val="FF0000"/>
                </a:solidFill>
              </a:rPr>
              <a:t> </a:t>
            </a:r>
            <a:br>
              <a:rPr lang="it-IT" sz="2500" b="1" dirty="0" smtClean="0">
                <a:solidFill>
                  <a:srgbClr val="FF0000"/>
                </a:solidFill>
              </a:rPr>
            </a:br>
            <a:r>
              <a:rPr lang="it-IT" sz="2500" b="1" dirty="0" err="1" smtClean="0">
                <a:solidFill>
                  <a:srgbClr val="FF0000"/>
                </a:solidFill>
              </a:rPr>
              <a:t>contacts</a:t>
            </a:r>
            <a:r>
              <a:rPr lang="it-IT" sz="2500" b="1" dirty="0" smtClean="0">
                <a:solidFill>
                  <a:srgbClr val="FF0000"/>
                </a:solidFill>
              </a:rPr>
              <a:t/>
            </a:r>
            <a:br>
              <a:rPr lang="it-IT" sz="2500" b="1" dirty="0" smtClean="0">
                <a:solidFill>
                  <a:srgbClr val="FF0000"/>
                </a:solidFill>
              </a:rPr>
            </a:br>
            <a:r>
              <a:rPr lang="it-IT" sz="2500" b="1" dirty="0" smtClean="0">
                <a:solidFill>
                  <a:srgbClr val="FF0000"/>
                </a:solidFill>
                <a:hlinkClick r:id="rId5"/>
              </a:rPr>
              <a:t>direzione@lavelaperlavita.com</a:t>
            </a:r>
            <a:r>
              <a:rPr lang="it-IT" sz="2500" b="1" dirty="0" smtClean="0">
                <a:solidFill>
                  <a:srgbClr val="FF0000"/>
                </a:solidFill>
              </a:rPr>
              <a:t> </a:t>
            </a:r>
            <a:r>
              <a:rPr lang="it-IT" sz="2500" b="1" dirty="0" smtClean="0">
                <a:solidFill>
                  <a:srgbClr val="FF0000"/>
                </a:solidFill>
                <a:hlinkClick r:id="rId6"/>
              </a:rPr>
              <a:t>info@circoloverbanovela.com</a:t>
            </a:r>
            <a:r>
              <a:rPr lang="it-IT" sz="2500" b="1" dirty="0" smtClean="0">
                <a:solidFill>
                  <a:srgbClr val="FF0000"/>
                </a:solidFill>
              </a:rPr>
              <a:t> </a:t>
            </a:r>
            <a:r>
              <a:rPr lang="it-IT" sz="2500" b="1" dirty="0" err="1" smtClean="0">
                <a:solidFill>
                  <a:srgbClr val="FF0000"/>
                </a:solidFill>
              </a:rPr>
              <a:t>tel</a:t>
            </a:r>
            <a:r>
              <a:rPr lang="it-IT" sz="2500" b="1" dirty="0" smtClean="0">
                <a:solidFill>
                  <a:srgbClr val="FF0000"/>
                </a:solidFill>
              </a:rPr>
              <a:t> +39 389 911 76 00</a:t>
            </a:r>
            <a:endParaRPr lang="it-IT" sz="2500" b="1" dirty="0">
              <a:solidFill>
                <a:srgbClr val="FF00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610600" y="4960136"/>
            <a:ext cx="3581400" cy="1897863"/>
          </a:xfrm>
        </p:spPr>
        <p:txBody>
          <a:bodyPr>
            <a:normAutofit fontScale="92500" lnSpcReduction="10000"/>
          </a:bodyPr>
          <a:lstStyle/>
          <a:p>
            <a:r>
              <a:rPr lang="it-IT" sz="2000" b="1" dirty="0" err="1" smtClean="0">
                <a:solidFill>
                  <a:srgbClr val="FF0000"/>
                </a:solidFill>
              </a:rPr>
              <a:t>XXXIII</a:t>
            </a:r>
            <a:r>
              <a:rPr lang="it-IT" sz="2000" b="1" dirty="0" smtClean="0">
                <a:solidFill>
                  <a:srgbClr val="FF0000"/>
                </a:solidFill>
              </a:rPr>
              <a:t> edizione</a:t>
            </a:r>
          </a:p>
          <a:p>
            <a:endParaRPr lang="it-IT" sz="2000" b="1" dirty="0">
              <a:solidFill>
                <a:srgbClr val="FF0000"/>
              </a:solidFill>
            </a:endParaRPr>
          </a:p>
          <a:p>
            <a:r>
              <a:rPr lang="it-IT" sz="2000" b="1" dirty="0" smtClean="0">
                <a:solidFill>
                  <a:srgbClr val="FF0000"/>
                </a:solidFill>
              </a:rPr>
              <a:t>Belgirate – 10-11 giugno 2017</a:t>
            </a:r>
          </a:p>
          <a:p>
            <a:r>
              <a:rPr lang="it-IT" sz="2000" b="1" dirty="0" smtClean="0">
                <a:solidFill>
                  <a:srgbClr val="FF0000"/>
                </a:solidFill>
              </a:rPr>
              <a:t>A favore di   AISA Associazione Italiana per la lotta alle Sindromi Atassiche</a:t>
            </a:r>
            <a:endParaRPr lang="it-IT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3385725"/>
      </p:ext>
    </p:extLst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0000"/>
                </a:solidFill>
              </a:rPr>
              <a:t>Cos’è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>
                <a:solidFill>
                  <a:srgbClr val="0066CC"/>
                </a:solidFill>
                <a:latin typeface="Arial Black" pitchFamily="34" charset="0"/>
              </a:rPr>
              <a:t>La più grande manifestazione velica del Lago Maggiore </a:t>
            </a:r>
            <a:endParaRPr lang="it-IT" dirty="0" smtClean="0">
              <a:solidFill>
                <a:srgbClr val="0066CC"/>
              </a:solidFill>
              <a:latin typeface="Arial Black" pitchFamily="34" charset="0"/>
            </a:endParaRPr>
          </a:p>
          <a:p>
            <a:r>
              <a:rPr lang="it-IT" dirty="0" smtClean="0">
                <a:solidFill>
                  <a:srgbClr val="0066CC"/>
                </a:solidFill>
                <a:latin typeface="Arial Black" pitchFamily="34" charset="0"/>
              </a:rPr>
              <a:t>Presente da 32 anni</a:t>
            </a:r>
          </a:p>
          <a:p>
            <a:r>
              <a:rPr lang="it-IT" dirty="0" smtClean="0">
                <a:solidFill>
                  <a:srgbClr val="0066CC"/>
                </a:solidFill>
                <a:latin typeface="Arial Black" pitchFamily="34" charset="0"/>
              </a:rPr>
              <a:t>Oltre 120 equipaggi iscritti</a:t>
            </a:r>
          </a:p>
          <a:p>
            <a:r>
              <a:rPr lang="it-IT" dirty="0" smtClean="0">
                <a:solidFill>
                  <a:srgbClr val="0066CC"/>
                </a:solidFill>
                <a:latin typeface="Arial Black" pitchFamily="34" charset="0"/>
              </a:rPr>
              <a:t>500 partecipanti</a:t>
            </a:r>
          </a:p>
          <a:p>
            <a:endParaRPr lang="it-IT" dirty="0">
              <a:latin typeface="Arial Black" pitchFamily="34" charset="0"/>
            </a:endParaRPr>
          </a:p>
        </p:txBody>
      </p:sp>
      <p:pic>
        <p:nvPicPr>
          <p:cNvPr id="6" name="Immagine 5" descr="_MPF42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56796" y="2987040"/>
            <a:ext cx="5227930" cy="3472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219906530"/>
      </p:ext>
    </p:extLst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logo ONLUS L V P L 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17154" y="3947160"/>
            <a:ext cx="4074846" cy="2910839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0000"/>
                </a:solidFill>
              </a:rPr>
              <a:t>Una grande manifestazione benefica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05840" y="1844040"/>
            <a:ext cx="9738361" cy="4465320"/>
          </a:xfrm>
        </p:spPr>
        <p:txBody>
          <a:bodyPr/>
          <a:lstStyle/>
          <a:p>
            <a:endParaRPr lang="it-IT" dirty="0" smtClean="0">
              <a:solidFill>
                <a:srgbClr val="0066CC"/>
              </a:solidFill>
              <a:latin typeface="Arial Black" pitchFamily="34" charset="0"/>
            </a:endParaRPr>
          </a:p>
          <a:p>
            <a:r>
              <a:rPr lang="it-IT" dirty="0" smtClean="0">
                <a:solidFill>
                  <a:srgbClr val="0066CC"/>
                </a:solidFill>
                <a:latin typeface="Arial Black" pitchFamily="34" charset="0"/>
              </a:rPr>
              <a:t>Da 32 anni il ricavato va a favore di Associazioni attive nel sociale e nella ricerca scientifica: abbiamo collaborato con A.I.R.C., ADMO, e quest’anno devolveremo l’intero ricavato a favore dell’ Associazione Italiana </a:t>
            </a:r>
            <a:r>
              <a:rPr lang="it-IT" dirty="0">
                <a:solidFill>
                  <a:srgbClr val="0066CC"/>
                </a:solidFill>
                <a:latin typeface="Arial Black" pitchFamily="34" charset="0"/>
              </a:rPr>
              <a:t>per la lotta alle Sindromi </a:t>
            </a:r>
            <a:r>
              <a:rPr lang="it-IT" dirty="0" smtClean="0">
                <a:solidFill>
                  <a:srgbClr val="0066CC"/>
                </a:solidFill>
                <a:latin typeface="Arial Black" pitchFamily="34" charset="0"/>
              </a:rPr>
              <a:t>Atassiche. </a:t>
            </a:r>
          </a:p>
          <a:p>
            <a:r>
              <a:rPr lang="it-IT" dirty="0" smtClean="0">
                <a:solidFill>
                  <a:srgbClr val="0066CC"/>
                </a:solidFill>
                <a:latin typeface="Arial Black" pitchFamily="34" charset="0"/>
              </a:rPr>
              <a:t>Manifestazione nata grazie all’impegno del Circolo </a:t>
            </a:r>
            <a:r>
              <a:rPr lang="it-IT" dirty="0" err="1" smtClean="0">
                <a:solidFill>
                  <a:srgbClr val="0066CC"/>
                </a:solidFill>
                <a:latin typeface="Arial Black" pitchFamily="34" charset="0"/>
              </a:rPr>
              <a:t>Verbano</a:t>
            </a:r>
            <a:r>
              <a:rPr lang="it-IT" dirty="0" smtClean="0">
                <a:solidFill>
                  <a:srgbClr val="0066CC"/>
                </a:solidFill>
                <a:latin typeface="Arial Black" pitchFamily="34" charset="0"/>
              </a:rPr>
              <a:t> Vela </a:t>
            </a:r>
            <a:r>
              <a:rPr lang="it-IT" dirty="0" err="1" smtClean="0">
                <a:solidFill>
                  <a:srgbClr val="0066CC"/>
                </a:solidFill>
                <a:latin typeface="Arial Black" pitchFamily="34" charset="0"/>
              </a:rPr>
              <a:t>a.s.d.</a:t>
            </a:r>
            <a:r>
              <a:rPr lang="it-IT" dirty="0" smtClean="0">
                <a:solidFill>
                  <a:srgbClr val="0066CC"/>
                </a:solidFill>
                <a:latin typeface="Arial Black" pitchFamily="34" charset="0"/>
              </a:rPr>
              <a:t>, da quest’anno </a:t>
            </a:r>
            <a:r>
              <a:rPr lang="it-IT" dirty="0" smtClean="0">
                <a:solidFill>
                  <a:srgbClr val="0066CC"/>
                </a:solidFill>
                <a:latin typeface="Arial Black" pitchFamily="34" charset="0"/>
              </a:rPr>
              <a:t>sta diventando</a:t>
            </a:r>
            <a:endParaRPr lang="it-IT" dirty="0" smtClean="0">
              <a:solidFill>
                <a:srgbClr val="0066CC"/>
              </a:solidFill>
              <a:latin typeface="Arial Black" pitchFamily="34" charset="0"/>
            </a:endParaRPr>
          </a:p>
          <a:p>
            <a:r>
              <a:rPr lang="it-IT" dirty="0" smtClean="0">
                <a:solidFill>
                  <a:srgbClr val="0066CC"/>
                </a:solidFill>
                <a:latin typeface="Arial Black" pitchFamily="34" charset="0"/>
              </a:rPr>
              <a:t>Onlus autonoma, ma sempre intimamente</a:t>
            </a:r>
          </a:p>
          <a:p>
            <a:r>
              <a:rPr lang="it-IT" dirty="0" smtClean="0">
                <a:solidFill>
                  <a:srgbClr val="0066CC"/>
                </a:solidFill>
                <a:latin typeface="Arial Black" pitchFamily="34" charset="0"/>
              </a:rPr>
              <a:t>connessa con la struttura e l’impegno dei soci del</a:t>
            </a:r>
          </a:p>
          <a:p>
            <a:r>
              <a:rPr lang="it-IT" dirty="0" smtClean="0">
                <a:solidFill>
                  <a:srgbClr val="0066CC"/>
                </a:solidFill>
                <a:latin typeface="Arial Black" pitchFamily="34" charset="0"/>
              </a:rPr>
              <a:t>Circolo </a:t>
            </a:r>
            <a:r>
              <a:rPr lang="it-IT" dirty="0" err="1" smtClean="0">
                <a:solidFill>
                  <a:srgbClr val="0066CC"/>
                </a:solidFill>
                <a:latin typeface="Arial Black" pitchFamily="34" charset="0"/>
              </a:rPr>
              <a:t>Verbano</a:t>
            </a:r>
            <a:r>
              <a:rPr lang="it-IT" dirty="0" smtClean="0">
                <a:solidFill>
                  <a:srgbClr val="0066CC"/>
                </a:solidFill>
                <a:latin typeface="Arial Black" pitchFamily="34" charset="0"/>
              </a:rPr>
              <a:t> Vela </a:t>
            </a:r>
            <a:r>
              <a:rPr lang="it-IT" dirty="0" err="1" smtClean="0">
                <a:solidFill>
                  <a:srgbClr val="0066CC"/>
                </a:solidFill>
                <a:latin typeface="Arial Black" pitchFamily="34" charset="0"/>
              </a:rPr>
              <a:t>a.s.d.</a:t>
            </a:r>
            <a:r>
              <a:rPr lang="it-IT" dirty="0" smtClean="0">
                <a:solidFill>
                  <a:srgbClr val="0066CC"/>
                </a:solidFill>
                <a:latin typeface="Arial Black" pitchFamily="34" charset="0"/>
              </a:rPr>
              <a:t>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312849845"/>
      </p:ext>
    </p:extLst>
  </p:cSld>
  <p:clrMapOvr>
    <a:masterClrMapping/>
  </p:clrMapOvr>
  <p:transition advTm="13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0000"/>
                </a:solidFill>
              </a:rPr>
              <a:t>La manifestazione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24128" y="2239505"/>
            <a:ext cx="9720073" cy="4023360"/>
          </a:xfrm>
        </p:spPr>
        <p:txBody>
          <a:bodyPr>
            <a:normAutofit/>
          </a:bodyPr>
          <a:lstStyle/>
          <a:p>
            <a:endParaRPr lang="it-IT" dirty="0" smtClean="0"/>
          </a:p>
          <a:p>
            <a:endParaRPr lang="it-IT" dirty="0" smtClean="0"/>
          </a:p>
          <a:p>
            <a:r>
              <a:rPr lang="it-IT" dirty="0" smtClean="0">
                <a:solidFill>
                  <a:srgbClr val="0066CC"/>
                </a:solidFill>
                <a:latin typeface="Arial Black" pitchFamily="34" charset="0"/>
              </a:rPr>
              <a:t>Sabato 10 GIUGNO 2017</a:t>
            </a:r>
          </a:p>
          <a:p>
            <a:pPr lvl="1"/>
            <a:r>
              <a:rPr lang="it-IT" dirty="0" smtClean="0">
                <a:solidFill>
                  <a:srgbClr val="0066CC"/>
                </a:solidFill>
                <a:latin typeface="Arial Black" pitchFamily="34" charset="0"/>
              </a:rPr>
              <a:t>ore 13,30 Partenza del raduno velico davanti all’Hotel Villa Carlotta</a:t>
            </a:r>
          </a:p>
          <a:p>
            <a:pPr lvl="1"/>
            <a:r>
              <a:rPr lang="it-IT" dirty="0" smtClean="0">
                <a:solidFill>
                  <a:srgbClr val="0066CC"/>
                </a:solidFill>
                <a:latin typeface="Arial Black" pitchFamily="34" charset="0"/>
              </a:rPr>
              <a:t>ore  18,00 Termine presunto di chiusura del raduno velico</a:t>
            </a:r>
          </a:p>
          <a:p>
            <a:pPr lvl="1"/>
            <a:endParaRPr lang="it-IT" dirty="0" smtClean="0">
              <a:solidFill>
                <a:srgbClr val="0066CC"/>
              </a:solidFill>
              <a:latin typeface="Arial Black" pitchFamily="34" charset="0"/>
            </a:endParaRPr>
          </a:p>
          <a:p>
            <a:r>
              <a:rPr lang="it-IT" dirty="0" smtClean="0">
                <a:solidFill>
                  <a:srgbClr val="0066CC"/>
                </a:solidFill>
                <a:latin typeface="Arial Black" pitchFamily="34" charset="0"/>
              </a:rPr>
              <a:t>Domenica 11 GIUGNO 2017</a:t>
            </a:r>
          </a:p>
          <a:p>
            <a:pPr lvl="1"/>
            <a:r>
              <a:rPr lang="it-IT" dirty="0" smtClean="0">
                <a:solidFill>
                  <a:srgbClr val="0066CC"/>
                </a:solidFill>
                <a:latin typeface="Arial Black" pitchFamily="34" charset="0"/>
              </a:rPr>
              <a:t>Dalle ore 16,00 Premiazione degli equipaggi e presentazione dei progetti a</a:t>
            </a:r>
          </a:p>
          <a:p>
            <a:pPr lvl="1">
              <a:buNone/>
            </a:pPr>
            <a:r>
              <a:rPr lang="it-IT" dirty="0" smtClean="0">
                <a:solidFill>
                  <a:srgbClr val="0066CC"/>
                </a:solidFill>
                <a:latin typeface="Arial Black" pitchFamily="34" charset="0"/>
              </a:rPr>
              <a:t> cui </a:t>
            </a:r>
            <a:r>
              <a:rPr lang="it-IT" dirty="0" err="1" smtClean="0">
                <a:solidFill>
                  <a:srgbClr val="0066CC"/>
                </a:solidFill>
                <a:latin typeface="Arial Black" pitchFamily="34" charset="0"/>
              </a:rPr>
              <a:t>andra’</a:t>
            </a:r>
            <a:r>
              <a:rPr lang="it-IT" dirty="0" smtClean="0">
                <a:solidFill>
                  <a:srgbClr val="0066CC"/>
                </a:solidFill>
                <a:latin typeface="Arial Black" pitchFamily="34" charset="0"/>
              </a:rPr>
              <a:t> il raccolto delle donazioni.</a:t>
            </a:r>
          </a:p>
          <a:p>
            <a:endParaRPr lang="it-IT" dirty="0"/>
          </a:p>
        </p:txBody>
      </p:sp>
      <p:pic>
        <p:nvPicPr>
          <p:cNvPr id="4" name="Immagine 3" descr="_MPF42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79894" y="0"/>
            <a:ext cx="5112106" cy="3395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120654361"/>
      </p:ext>
    </p:extLst>
  </p:cSld>
  <p:clrMapOvr>
    <a:masterClrMapping/>
  </p:clrMapOvr>
  <p:transition advTm="25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0000"/>
                </a:solidFill>
              </a:rPr>
              <a:t>La visibilità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endParaRPr lang="it-IT" dirty="0" smtClean="0"/>
          </a:p>
          <a:p>
            <a:r>
              <a:rPr lang="it-IT" dirty="0" smtClean="0">
                <a:solidFill>
                  <a:srgbClr val="0066CC"/>
                </a:solidFill>
                <a:latin typeface="Arial Black" pitchFamily="34" charset="0"/>
              </a:rPr>
              <a:t>120 equipaggi</a:t>
            </a:r>
          </a:p>
          <a:p>
            <a:r>
              <a:rPr lang="it-IT" dirty="0" smtClean="0">
                <a:solidFill>
                  <a:srgbClr val="0066CC"/>
                </a:solidFill>
                <a:latin typeface="Arial Black" pitchFamily="34" charset="0"/>
              </a:rPr>
              <a:t>500 partecipanti</a:t>
            </a:r>
          </a:p>
          <a:p>
            <a:r>
              <a:rPr lang="it-IT" dirty="0" smtClean="0">
                <a:solidFill>
                  <a:srgbClr val="0066CC"/>
                </a:solidFill>
                <a:latin typeface="Arial Black" pitchFamily="34" charset="0"/>
              </a:rPr>
              <a:t>5000 spettatori in due giorni</a:t>
            </a:r>
          </a:p>
          <a:p>
            <a:r>
              <a:rPr lang="it-IT" dirty="0" err="1" smtClean="0">
                <a:solidFill>
                  <a:srgbClr val="0066CC"/>
                </a:solidFill>
                <a:latin typeface="Arial Black" pitchFamily="34" charset="0"/>
              </a:rPr>
              <a:t>Piu’</a:t>
            </a:r>
            <a:r>
              <a:rPr lang="it-IT" dirty="0" smtClean="0">
                <a:solidFill>
                  <a:srgbClr val="0066CC"/>
                </a:solidFill>
                <a:latin typeface="Arial Black" pitchFamily="34" charset="0"/>
              </a:rPr>
              <a:t> di </a:t>
            </a:r>
            <a:r>
              <a:rPr lang="it-IT" dirty="0" smtClean="0">
                <a:solidFill>
                  <a:srgbClr val="0066CC"/>
                </a:solidFill>
                <a:latin typeface="Arial Black" pitchFamily="34" charset="0"/>
              </a:rPr>
              <a:t>5.000 </a:t>
            </a:r>
            <a:r>
              <a:rPr lang="it-IT" dirty="0" smtClean="0">
                <a:solidFill>
                  <a:srgbClr val="0066CC"/>
                </a:solidFill>
                <a:latin typeface="Arial Black" pitchFamily="34" charset="0"/>
              </a:rPr>
              <a:t>persone </a:t>
            </a:r>
            <a:r>
              <a:rPr lang="it-IT" dirty="0" smtClean="0">
                <a:solidFill>
                  <a:srgbClr val="0066CC"/>
                </a:solidFill>
                <a:latin typeface="Arial Black" pitchFamily="34" charset="0"/>
              </a:rPr>
              <a:t>raggiunte da comunicazioni  La Vela per la Vita Onlus, Circolo </a:t>
            </a:r>
            <a:r>
              <a:rPr lang="it-IT" dirty="0" err="1" smtClean="0">
                <a:solidFill>
                  <a:srgbClr val="0066CC"/>
                </a:solidFill>
                <a:latin typeface="Arial Black" pitchFamily="34" charset="0"/>
              </a:rPr>
              <a:t>Verbano</a:t>
            </a:r>
            <a:r>
              <a:rPr lang="it-IT" dirty="0" smtClean="0">
                <a:solidFill>
                  <a:srgbClr val="0066CC"/>
                </a:solidFill>
                <a:latin typeface="Arial Black" pitchFamily="34" charset="0"/>
              </a:rPr>
              <a:t> Vela </a:t>
            </a:r>
            <a:r>
              <a:rPr lang="it-IT" dirty="0" err="1" smtClean="0">
                <a:solidFill>
                  <a:srgbClr val="0066CC"/>
                </a:solidFill>
                <a:latin typeface="Arial Black" pitchFamily="34" charset="0"/>
              </a:rPr>
              <a:t>a.s.d.</a:t>
            </a:r>
            <a:r>
              <a:rPr lang="it-IT" dirty="0" smtClean="0">
                <a:solidFill>
                  <a:srgbClr val="0066CC"/>
                </a:solidFill>
                <a:latin typeface="Arial Black" pitchFamily="34" charset="0"/>
              </a:rPr>
              <a:t> e AISA</a:t>
            </a:r>
          </a:p>
          <a:p>
            <a:r>
              <a:rPr lang="it-IT" dirty="0" smtClean="0">
                <a:solidFill>
                  <a:srgbClr val="0066CC"/>
                </a:solidFill>
                <a:latin typeface="Arial Black" pitchFamily="34" charset="0"/>
              </a:rPr>
              <a:t>Attività di ufficio stampa con tutti i media nazionali, piemontesi e lombardi e in particolare del Novarese e del Verbano </a:t>
            </a:r>
            <a:r>
              <a:rPr lang="it-IT" dirty="0" err="1" smtClean="0">
                <a:solidFill>
                  <a:srgbClr val="0066CC"/>
                </a:solidFill>
                <a:latin typeface="Arial Black" pitchFamily="34" charset="0"/>
              </a:rPr>
              <a:t>Cusio</a:t>
            </a:r>
            <a:r>
              <a:rPr lang="it-IT" dirty="0" smtClean="0">
                <a:solidFill>
                  <a:srgbClr val="0066CC"/>
                </a:solidFill>
                <a:latin typeface="Arial Black" pitchFamily="34" charset="0"/>
              </a:rPr>
              <a:t> Ossola.</a:t>
            </a:r>
          </a:p>
          <a:p>
            <a:r>
              <a:rPr lang="it-IT" dirty="0" smtClean="0">
                <a:solidFill>
                  <a:srgbClr val="0066CC"/>
                </a:solidFill>
                <a:latin typeface="Arial Black" pitchFamily="34" charset="0"/>
              </a:rPr>
              <a:t>70.000 i </a:t>
            </a:r>
            <a:r>
              <a:rPr lang="it-IT" dirty="0" smtClean="0">
                <a:solidFill>
                  <a:srgbClr val="0066CC"/>
                </a:solidFill>
                <a:latin typeface="Arial Black" pitchFamily="34" charset="0"/>
              </a:rPr>
              <a:t>contatti attraverso i social ed il sito dedicato www.lavelaperlavita.com</a:t>
            </a:r>
          </a:p>
          <a:p>
            <a:endParaRPr lang="it-IT" dirty="0"/>
          </a:p>
        </p:txBody>
      </p:sp>
      <p:pic>
        <p:nvPicPr>
          <p:cNvPr id="8" name="Immagine 7" descr="_MPF40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7197" y="243841"/>
            <a:ext cx="5881421" cy="3906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850633765"/>
      </p:ext>
    </p:extLst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0000"/>
                </a:solidFill>
              </a:rPr>
              <a:t>LOGISTICA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it-IT" dirty="0" smtClean="0"/>
          </a:p>
          <a:p>
            <a:r>
              <a:rPr lang="it-IT" dirty="0" smtClean="0">
                <a:solidFill>
                  <a:srgbClr val="0066CC"/>
                </a:solidFill>
                <a:latin typeface="Arial Black" pitchFamily="34" charset="0"/>
              </a:rPr>
              <a:t>I nostri contatti nella zona di </a:t>
            </a:r>
            <a:r>
              <a:rPr lang="it-IT" dirty="0" err="1" smtClean="0">
                <a:solidFill>
                  <a:srgbClr val="0066CC"/>
                </a:solidFill>
                <a:latin typeface="Arial Black" pitchFamily="34" charset="0"/>
              </a:rPr>
              <a:t>Belgirate</a:t>
            </a:r>
            <a:r>
              <a:rPr lang="it-IT" dirty="0" smtClean="0">
                <a:solidFill>
                  <a:srgbClr val="0066CC"/>
                </a:solidFill>
                <a:latin typeface="Arial Black" pitchFamily="34" charset="0"/>
              </a:rPr>
              <a:t> ci permettono </a:t>
            </a:r>
          </a:p>
          <a:p>
            <a:r>
              <a:rPr lang="it-IT" dirty="0" smtClean="0">
                <a:solidFill>
                  <a:srgbClr val="0066CC"/>
                </a:solidFill>
                <a:latin typeface="Arial Black" pitchFamily="34" charset="0"/>
              </a:rPr>
              <a:t>di fornire a prezzi di favore sistemazioni per le</a:t>
            </a:r>
          </a:p>
          <a:p>
            <a:r>
              <a:rPr lang="it-IT" dirty="0" smtClean="0">
                <a:solidFill>
                  <a:srgbClr val="0066CC"/>
                </a:solidFill>
                <a:latin typeface="Arial Black" pitchFamily="34" charset="0"/>
              </a:rPr>
              <a:t> imbarcazioni sia a pontile che alla boa per i giorni 9/10/11 Giugno 2017.</a:t>
            </a:r>
          </a:p>
          <a:p>
            <a:r>
              <a:rPr lang="it-IT" dirty="0" smtClean="0">
                <a:solidFill>
                  <a:srgbClr val="0066CC"/>
                </a:solidFill>
                <a:latin typeface="Arial Black" pitchFamily="34" charset="0"/>
              </a:rPr>
              <a:t>Disponibilità anche di posti letto sempre nella zona per chi non volesse dormire in barca.</a:t>
            </a:r>
          </a:p>
          <a:p>
            <a:r>
              <a:rPr lang="it-IT" dirty="0" smtClean="0">
                <a:solidFill>
                  <a:srgbClr val="0066CC"/>
                </a:solidFill>
                <a:latin typeface="Arial Black" pitchFamily="34" charset="0"/>
              </a:rPr>
              <a:t>E’ attivo anche un servizio di “ CERCO/OFFRO IMBARCO” per coloro che necessitano di equipaggio o volessero partecipare al raduno ma non hanno una propria imbarcazione</a:t>
            </a:r>
            <a:endParaRPr lang="it-IT" dirty="0">
              <a:solidFill>
                <a:srgbClr val="0066CC"/>
              </a:solidFill>
              <a:latin typeface="Arial Black" pitchFamily="34" charset="0"/>
            </a:endParaRPr>
          </a:p>
        </p:txBody>
      </p:sp>
      <p:pic>
        <p:nvPicPr>
          <p:cNvPr id="5" name="Immagine 4" descr="_MPF40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94997" y="0"/>
            <a:ext cx="4248363" cy="2821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850633765"/>
      </p:ext>
    </p:extLst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29640" y="594360"/>
            <a:ext cx="9814560" cy="1490472"/>
          </a:xfrm>
        </p:spPr>
        <p:txBody>
          <a:bodyPr/>
          <a:lstStyle/>
          <a:p>
            <a:r>
              <a:rPr lang="it-IT" b="1" dirty="0" smtClean="0">
                <a:solidFill>
                  <a:srgbClr val="FF0000"/>
                </a:solidFill>
              </a:rPr>
              <a:t>LOCATION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24128" y="1859280"/>
            <a:ext cx="9720073" cy="4450080"/>
          </a:xfrm>
        </p:spPr>
        <p:txBody>
          <a:bodyPr>
            <a:normAutofit lnSpcReduction="10000"/>
          </a:bodyPr>
          <a:lstStyle/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dirty="0" smtClean="0">
                <a:solidFill>
                  <a:srgbClr val="0066CC"/>
                </a:solidFill>
                <a:latin typeface="Arial Black" pitchFamily="34" charset="0"/>
              </a:rPr>
              <a:t>Da sempre l’evento si svolge nelle acque antistanti il </a:t>
            </a:r>
          </a:p>
          <a:p>
            <a:r>
              <a:rPr lang="it-IT" dirty="0" smtClean="0">
                <a:solidFill>
                  <a:srgbClr val="0066CC"/>
                </a:solidFill>
                <a:latin typeface="Arial Black" pitchFamily="34" charset="0"/>
              </a:rPr>
              <a:t>Comune di </a:t>
            </a:r>
            <a:r>
              <a:rPr lang="it-IT" dirty="0" err="1" smtClean="0">
                <a:solidFill>
                  <a:srgbClr val="0066CC"/>
                </a:solidFill>
                <a:latin typeface="Arial Black" pitchFamily="34" charset="0"/>
              </a:rPr>
              <a:t>Belgirate</a:t>
            </a:r>
            <a:r>
              <a:rPr lang="it-IT" dirty="0" smtClean="0">
                <a:solidFill>
                  <a:srgbClr val="0066CC"/>
                </a:solidFill>
                <a:latin typeface="Arial Black" pitchFamily="34" charset="0"/>
              </a:rPr>
              <a:t>, mentre la base logistica è all’interno dell’Hotel Villa Carlotta  che mette a disposizione dei nostri ospiti la sala congressi ed il suo parco secolare per la premiazione ed il buffet della Domenica.</a:t>
            </a:r>
          </a:p>
          <a:p>
            <a:r>
              <a:rPr lang="it-IT" dirty="0" smtClean="0">
                <a:solidFill>
                  <a:srgbClr val="0066CC"/>
                </a:solidFill>
                <a:latin typeface="Arial Black" pitchFamily="34" charset="0"/>
              </a:rPr>
              <a:t>Se prenotate per tempo, sono disponibili anche camere per il pernottamento a tariffe concordate.</a:t>
            </a:r>
          </a:p>
          <a:p>
            <a:endParaRPr lang="it-IT" dirty="0"/>
          </a:p>
        </p:txBody>
      </p:sp>
      <p:pic>
        <p:nvPicPr>
          <p:cNvPr id="6" name="Immagine 5" descr="1 v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27720" y="0"/>
            <a:ext cx="3581400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 descr="3 v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51711" y="1432560"/>
            <a:ext cx="5133975" cy="2095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850633765"/>
      </p:ext>
    </p:extLst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0000"/>
                </a:solidFill>
              </a:rPr>
              <a:t>MEDIA 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it-IT" dirty="0" smtClean="0"/>
          </a:p>
          <a:p>
            <a:r>
              <a:rPr lang="it-IT" dirty="0" smtClean="0">
                <a:solidFill>
                  <a:srgbClr val="0066CC"/>
                </a:solidFill>
                <a:latin typeface="Arial Black" pitchFamily="34" charset="0"/>
              </a:rPr>
              <a:t>La presenza sia in acqua che a terra di operatori</a:t>
            </a:r>
          </a:p>
          <a:p>
            <a:r>
              <a:rPr lang="it-IT" dirty="0" smtClean="0">
                <a:solidFill>
                  <a:srgbClr val="0066CC"/>
                </a:solidFill>
                <a:latin typeface="Arial Black" pitchFamily="34" charset="0"/>
              </a:rPr>
              <a:t>professionisti  e le circa 10 go-pro posizionate sulle barche ci permettono  di avere una raccolta di  immagini e video illustrativa dell’evento e disponibili per le emittenti televisive  che ci danno una grande visibilità sia </a:t>
            </a:r>
            <a:r>
              <a:rPr lang="it-IT" dirty="0" err="1" smtClean="0">
                <a:solidFill>
                  <a:srgbClr val="0066CC"/>
                </a:solidFill>
                <a:latin typeface="Arial Black" pitchFamily="34" charset="0"/>
              </a:rPr>
              <a:t>pre</a:t>
            </a:r>
            <a:r>
              <a:rPr lang="it-IT" dirty="0" smtClean="0">
                <a:solidFill>
                  <a:srgbClr val="0066CC"/>
                </a:solidFill>
                <a:latin typeface="Arial Black" pitchFamily="34" charset="0"/>
              </a:rPr>
              <a:t> che post evento.</a:t>
            </a:r>
          </a:p>
          <a:p>
            <a:r>
              <a:rPr lang="it-IT" dirty="0" smtClean="0">
                <a:solidFill>
                  <a:srgbClr val="0066CC"/>
                </a:solidFill>
                <a:latin typeface="Arial Black" pitchFamily="34" charset="0"/>
              </a:rPr>
              <a:t>L’anno scorso abbiamo avuto, tra gli altri, anche il sostegno di </a:t>
            </a:r>
            <a:r>
              <a:rPr lang="it-IT" dirty="0" err="1" smtClean="0">
                <a:solidFill>
                  <a:srgbClr val="0066CC"/>
                </a:solidFill>
                <a:latin typeface="Arial Black" pitchFamily="34" charset="0"/>
              </a:rPr>
              <a:t>Mediafriends</a:t>
            </a:r>
            <a:r>
              <a:rPr lang="it-IT" dirty="0" smtClean="0">
                <a:solidFill>
                  <a:srgbClr val="0066CC"/>
                </a:solidFill>
                <a:latin typeface="Arial Black" pitchFamily="34" charset="0"/>
              </a:rPr>
              <a:t> che ci ha postato sul web.</a:t>
            </a:r>
          </a:p>
          <a:p>
            <a:r>
              <a:rPr lang="it-IT" dirty="0" smtClean="0">
                <a:solidFill>
                  <a:srgbClr val="0066CC"/>
                </a:solidFill>
                <a:latin typeface="Arial Black" pitchFamily="34" charset="0"/>
              </a:rPr>
              <a:t>Grande è anche l’eco giornalistico e un’Agenzia specializzata nel monitoraggio dei contatti web, ci ha confermato che il sito dedicato arriva direttamente a circa </a:t>
            </a:r>
            <a:r>
              <a:rPr lang="it-IT" dirty="0" smtClean="0">
                <a:solidFill>
                  <a:srgbClr val="0066CC"/>
                </a:solidFill>
                <a:latin typeface="Arial Black" pitchFamily="34" charset="0"/>
              </a:rPr>
              <a:t>70.000 contatti</a:t>
            </a:r>
            <a:r>
              <a:rPr lang="it-IT" dirty="0" smtClean="0">
                <a:solidFill>
                  <a:srgbClr val="0066CC"/>
                </a:solidFill>
                <a:latin typeface="Arial Black" pitchFamily="34" charset="0"/>
              </a:rPr>
              <a:t>.</a:t>
            </a:r>
          </a:p>
        </p:txBody>
      </p:sp>
      <p:pic>
        <p:nvPicPr>
          <p:cNvPr id="8" name="Immagine 7" descr="_MPF17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0" y="0"/>
            <a:ext cx="3638763" cy="2416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850633765"/>
      </p:ext>
    </p:extLst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0000"/>
                </a:solidFill>
              </a:rPr>
              <a:t> ALCUNI </a:t>
            </a:r>
            <a:br>
              <a:rPr lang="it-IT" b="1" dirty="0" smtClean="0">
                <a:solidFill>
                  <a:srgbClr val="FF0000"/>
                </a:solidFill>
              </a:rPr>
            </a:br>
            <a:r>
              <a:rPr lang="it-IT" b="1" dirty="0" smtClean="0">
                <a:solidFill>
                  <a:srgbClr val="FF0000"/>
                </a:solidFill>
              </a:rPr>
              <a:t> NOSTRI AMICI 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6" name="Segnaposto contenuto 5" descr="$_1[1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94949" y="2413698"/>
            <a:ext cx="3762851" cy="1815576"/>
          </a:xfrm>
        </p:spPr>
      </p:pic>
      <p:pic>
        <p:nvPicPr>
          <p:cNvPr id="1029" name="Picture 5" descr="https://upload.wikimedia.org/wikipedia/it/2/2f/Logo_Sele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1260" y="0"/>
            <a:ext cx="2880366" cy="1822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1" name="Picture 7" descr="http://www.hotelvillacarlotta.biz/polopoly_fs/1.1721854.1447058433!/httpImage/img.jpg_gen/derivatives/header400_980/im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015" y="1555115"/>
            <a:ext cx="4200525" cy="1714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magine 6" descr="logo_uvs_ulti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848350" y="4186237"/>
            <a:ext cx="3238500" cy="923925"/>
          </a:xfrm>
          <a:prstGeom prst="rect">
            <a:avLst/>
          </a:prstGeom>
        </p:spPr>
      </p:pic>
      <p:pic>
        <p:nvPicPr>
          <p:cNvPr id="8" name="Immagine 7" descr="logo[1]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2930" y="5058727"/>
            <a:ext cx="3009900" cy="885825"/>
          </a:xfrm>
          <a:prstGeom prst="rect">
            <a:avLst/>
          </a:prstGeom>
        </p:spPr>
      </p:pic>
      <p:pic>
        <p:nvPicPr>
          <p:cNvPr id="9" name="Immagine 8" descr="gp_colore[1]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141142" y="4562475"/>
            <a:ext cx="2809875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0633765"/>
      </p:ext>
    </p:extLst>
  </p:cSld>
  <p:clrMapOvr>
    <a:masterClrMapping/>
  </p:clrMapOvr>
  <p:transition spd="slow" advClick="0" advTm="2000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e">
  <a:themeElements>
    <a:clrScheme name="Integrale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e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e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286</TotalTime>
  <Words>529</Words>
  <Application>Microsoft Office PowerPoint</Application>
  <PresentationFormat>Personalizzato</PresentationFormat>
  <Paragraphs>73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2" baseType="lpstr">
      <vt:lpstr>Integrale</vt:lpstr>
      <vt:lpstr>La vela per la vita</vt:lpstr>
      <vt:lpstr>Cos’è</vt:lpstr>
      <vt:lpstr>Una grande manifestazione benefica</vt:lpstr>
      <vt:lpstr>La manifestazione</vt:lpstr>
      <vt:lpstr>La visibilità</vt:lpstr>
      <vt:lpstr>LOGISTICA</vt:lpstr>
      <vt:lpstr>LOCATION</vt:lpstr>
      <vt:lpstr>MEDIA </vt:lpstr>
      <vt:lpstr> ALCUNI   NOSTRI AMICI </vt:lpstr>
      <vt:lpstr>Patrocini </vt:lpstr>
      <vt:lpstr>www.lavelaperlavita.com  www.circoloverbanovela.com  contacts direzione@lavelaperlavita.com info@circoloverbanovela.com tel +39 389 911 76 00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Bottalico, Alberto</dc:creator>
  <cp:lastModifiedBy>aldo sommaruga</cp:lastModifiedBy>
  <cp:revision>72</cp:revision>
  <dcterms:created xsi:type="dcterms:W3CDTF">2015-04-07T16:37:36Z</dcterms:created>
  <dcterms:modified xsi:type="dcterms:W3CDTF">2017-04-28T07:15:34Z</dcterms:modified>
</cp:coreProperties>
</file>